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4E9BF-0B06-4889-999F-08856BC5023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4B93446-5C6C-463F-AFCD-44024A24A4DD}">
      <dgm:prSet phldrT="[Texto]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Denunciar  en la defensoría de la niñes y adolescencia y posteriormente a la fiscalía.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35B6FD6-88AB-4AF9-BD51-290E6AE1A7FA}" type="parTrans" cxnId="{59DBEE18-A4D7-4C7B-9389-9E6D4DB3F1B1}">
      <dgm:prSet/>
      <dgm:spPr/>
      <dgm:t>
        <a:bodyPr/>
        <a:lstStyle/>
        <a:p>
          <a:endParaRPr lang="es-ES"/>
        </a:p>
      </dgm:t>
    </dgm:pt>
    <dgm:pt modelId="{8277A73D-25EF-477F-B194-F05277AA6388}" type="sibTrans" cxnId="{59DBEE18-A4D7-4C7B-9389-9E6D4DB3F1B1}">
      <dgm:prSet/>
      <dgm:spPr/>
      <dgm:t>
        <a:bodyPr/>
        <a:lstStyle/>
        <a:p>
          <a:endParaRPr lang="es-ES"/>
        </a:p>
      </dgm:t>
    </dgm:pt>
    <dgm:pt modelId="{31936A07-9784-4E56-95B8-6985EDDE87A8}">
      <dgm:prSet phldrT="[Texto]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procedió con el protocolo de acción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7E651AD-66D8-4DD2-A708-5FBAD346759B}" type="parTrans" cxnId="{918396F0-4DFC-4F49-A7C3-A72BACC80566}">
      <dgm:prSet/>
      <dgm:spPr/>
      <dgm:t>
        <a:bodyPr/>
        <a:lstStyle/>
        <a:p>
          <a:endParaRPr lang="es-ES"/>
        </a:p>
      </dgm:t>
    </dgm:pt>
    <dgm:pt modelId="{6846248F-55DC-438F-A51B-812076306493}" type="sibTrans" cxnId="{918396F0-4DFC-4F49-A7C3-A72BACC80566}">
      <dgm:prSet/>
      <dgm:spPr/>
      <dgm:t>
        <a:bodyPr/>
        <a:lstStyle/>
        <a:p>
          <a:endParaRPr lang="es-ES"/>
        </a:p>
      </dgm:t>
    </dgm:pt>
    <dgm:pt modelId="{51A60771-24C5-4A6C-83C1-DBA767B9B355}">
      <dgm:prSet phldrT="[Texto]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llevo a </a:t>
          </a:r>
          <a:r>
            <a:rPr lang="es-ES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</a:t>
          </a:r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cabo un psicodiagnóstico por parte de la psicóloga del SLIM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A1FD7E9-7ECF-4533-92D1-54439ABBD4DE}" type="parTrans" cxnId="{654937EA-2A6A-45B9-B7C1-35F11E196CA1}">
      <dgm:prSet/>
      <dgm:spPr/>
      <dgm:t>
        <a:bodyPr/>
        <a:lstStyle/>
        <a:p>
          <a:endParaRPr lang="es-ES"/>
        </a:p>
      </dgm:t>
    </dgm:pt>
    <dgm:pt modelId="{0289A11F-8EFF-45CE-BF9E-00412DC6E8A2}" type="sibTrans" cxnId="{654937EA-2A6A-45B9-B7C1-35F11E196CA1}">
      <dgm:prSet/>
      <dgm:spPr/>
      <dgm:t>
        <a:bodyPr/>
        <a:lstStyle/>
        <a:p>
          <a:endParaRPr lang="es-ES"/>
        </a:p>
      </dgm:t>
    </dgm:pt>
    <dgm:pt modelId="{B831D22B-4AC1-469C-AEBD-180547364BB6}">
      <dgm:prSet phldrT="[Texto]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comunico el caso al área jurídica y la trabajadora social dando cumplimiento al trabajo interdisciplinario.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158EA63-B268-458D-A40A-9A73DE4B5CEC}" type="parTrans" cxnId="{ABE774FC-A7E9-48D9-958E-66299C6301A7}">
      <dgm:prSet/>
      <dgm:spPr/>
      <dgm:t>
        <a:bodyPr/>
        <a:lstStyle/>
        <a:p>
          <a:endParaRPr lang="es-ES"/>
        </a:p>
      </dgm:t>
    </dgm:pt>
    <dgm:pt modelId="{2480E394-354E-4FF9-9822-D43A78EB0344}" type="sibTrans" cxnId="{ABE774FC-A7E9-48D9-958E-66299C6301A7}">
      <dgm:prSet/>
      <dgm:spPr/>
      <dgm:t>
        <a:bodyPr/>
        <a:lstStyle/>
        <a:p>
          <a:endParaRPr lang="es-ES"/>
        </a:p>
      </dgm:t>
    </dgm:pt>
    <dgm:pt modelId="{82D00DEB-A208-49F5-9139-B1DCC1E3DA35}">
      <dgm:prSet phldrT="[Texto]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desarrollo un programa de intervención. </a:t>
          </a:r>
          <a:endParaRPr lang="es-ES" dirty="0"/>
        </a:p>
      </dgm:t>
    </dgm:pt>
    <dgm:pt modelId="{F53C2131-5BA2-4D46-ADE5-2E14F6434343}" type="parTrans" cxnId="{ED03C4ED-D3B3-4701-AA8B-25CFE7480039}">
      <dgm:prSet/>
      <dgm:spPr/>
      <dgm:t>
        <a:bodyPr/>
        <a:lstStyle/>
        <a:p>
          <a:endParaRPr lang="es-ES"/>
        </a:p>
      </dgm:t>
    </dgm:pt>
    <dgm:pt modelId="{53D905D6-D809-4732-98E9-491A02D68C67}" type="sibTrans" cxnId="{ED03C4ED-D3B3-4701-AA8B-25CFE7480039}">
      <dgm:prSet/>
      <dgm:spPr/>
      <dgm:t>
        <a:bodyPr/>
        <a:lstStyle/>
        <a:p>
          <a:endParaRPr lang="es-ES"/>
        </a:p>
      </dgm:t>
    </dgm:pt>
    <dgm:pt modelId="{98F05854-42CD-490A-BE6F-C1219A01BBE0}" type="pres">
      <dgm:prSet presAssocID="{81B4E9BF-0B06-4889-999F-08856BC50235}" presName="diagram" presStyleCnt="0">
        <dgm:presLayoutVars>
          <dgm:dir/>
          <dgm:resizeHandles val="exact"/>
        </dgm:presLayoutVars>
      </dgm:prSet>
      <dgm:spPr/>
    </dgm:pt>
    <dgm:pt modelId="{2BC9BC28-2A9B-463A-8B04-41DDAA0C7202}" type="pres">
      <dgm:prSet presAssocID="{34B93446-5C6C-463F-AFCD-44024A24A4DD}" presName="node" presStyleLbl="node1" presStyleIdx="0" presStyleCnt="5">
        <dgm:presLayoutVars>
          <dgm:bulletEnabled val="1"/>
        </dgm:presLayoutVars>
      </dgm:prSet>
      <dgm:spPr/>
    </dgm:pt>
    <dgm:pt modelId="{0AEE8059-C703-49EE-B21A-E649A41AE157}" type="pres">
      <dgm:prSet presAssocID="{8277A73D-25EF-477F-B194-F05277AA6388}" presName="sibTrans" presStyleCnt="0"/>
      <dgm:spPr/>
    </dgm:pt>
    <dgm:pt modelId="{3028B099-97D0-4B45-8BBF-546131FA05E7}" type="pres">
      <dgm:prSet presAssocID="{31936A07-9784-4E56-95B8-6985EDDE87A8}" presName="node" presStyleLbl="node1" presStyleIdx="1" presStyleCnt="5">
        <dgm:presLayoutVars>
          <dgm:bulletEnabled val="1"/>
        </dgm:presLayoutVars>
      </dgm:prSet>
      <dgm:spPr/>
    </dgm:pt>
    <dgm:pt modelId="{47C7BBF5-1AB9-41E4-A951-23AD93C848C4}" type="pres">
      <dgm:prSet presAssocID="{6846248F-55DC-438F-A51B-812076306493}" presName="sibTrans" presStyleCnt="0"/>
      <dgm:spPr/>
    </dgm:pt>
    <dgm:pt modelId="{3BEB6254-F7F3-4413-B767-72675154A4F1}" type="pres">
      <dgm:prSet presAssocID="{51A60771-24C5-4A6C-83C1-DBA767B9B355}" presName="node" presStyleLbl="node1" presStyleIdx="2" presStyleCnt="5">
        <dgm:presLayoutVars>
          <dgm:bulletEnabled val="1"/>
        </dgm:presLayoutVars>
      </dgm:prSet>
      <dgm:spPr/>
    </dgm:pt>
    <dgm:pt modelId="{A055BA68-88B4-4FB8-89B2-1376C8320554}" type="pres">
      <dgm:prSet presAssocID="{0289A11F-8EFF-45CE-BF9E-00412DC6E8A2}" presName="sibTrans" presStyleCnt="0"/>
      <dgm:spPr/>
    </dgm:pt>
    <dgm:pt modelId="{36076E94-8D20-4718-A944-09E80BD544A5}" type="pres">
      <dgm:prSet presAssocID="{B831D22B-4AC1-469C-AEBD-180547364BB6}" presName="node" presStyleLbl="node1" presStyleIdx="3" presStyleCnt="5">
        <dgm:presLayoutVars>
          <dgm:bulletEnabled val="1"/>
        </dgm:presLayoutVars>
      </dgm:prSet>
      <dgm:spPr/>
    </dgm:pt>
    <dgm:pt modelId="{CB5A25D9-93AE-4207-8ADC-96FCC707633E}" type="pres">
      <dgm:prSet presAssocID="{2480E394-354E-4FF9-9822-D43A78EB0344}" presName="sibTrans" presStyleCnt="0"/>
      <dgm:spPr/>
    </dgm:pt>
    <dgm:pt modelId="{A50DEB6D-DB78-4934-8D67-CDB5C3C75D0C}" type="pres">
      <dgm:prSet presAssocID="{82D00DEB-A208-49F5-9139-B1DCC1E3DA35}" presName="node" presStyleLbl="node1" presStyleIdx="4" presStyleCnt="5">
        <dgm:presLayoutVars>
          <dgm:bulletEnabled val="1"/>
        </dgm:presLayoutVars>
      </dgm:prSet>
      <dgm:spPr/>
    </dgm:pt>
  </dgm:ptLst>
  <dgm:cxnLst>
    <dgm:cxn modelId="{0D89D913-E50E-4133-B0C1-C625BDE8ED57}" type="presOf" srcId="{31936A07-9784-4E56-95B8-6985EDDE87A8}" destId="{3028B099-97D0-4B45-8BBF-546131FA05E7}" srcOrd="0" destOrd="0" presId="urn:microsoft.com/office/officeart/2005/8/layout/default"/>
    <dgm:cxn modelId="{FF958E17-4E49-4F53-A4F9-3B7BE3094041}" type="presOf" srcId="{82D00DEB-A208-49F5-9139-B1DCC1E3DA35}" destId="{A50DEB6D-DB78-4934-8D67-CDB5C3C75D0C}" srcOrd="0" destOrd="0" presId="urn:microsoft.com/office/officeart/2005/8/layout/default"/>
    <dgm:cxn modelId="{59DBEE18-A4D7-4C7B-9389-9E6D4DB3F1B1}" srcId="{81B4E9BF-0B06-4889-999F-08856BC50235}" destId="{34B93446-5C6C-463F-AFCD-44024A24A4DD}" srcOrd="0" destOrd="0" parTransId="{035B6FD6-88AB-4AF9-BD51-290E6AE1A7FA}" sibTransId="{8277A73D-25EF-477F-B194-F05277AA6388}"/>
    <dgm:cxn modelId="{B93D5E29-72F9-44BF-B9B4-2A4F18A95F36}" type="presOf" srcId="{B831D22B-4AC1-469C-AEBD-180547364BB6}" destId="{36076E94-8D20-4718-A944-09E80BD544A5}" srcOrd="0" destOrd="0" presId="urn:microsoft.com/office/officeart/2005/8/layout/default"/>
    <dgm:cxn modelId="{2284C82D-EB01-4523-BAFE-E8D4C51812BE}" type="presOf" srcId="{34B93446-5C6C-463F-AFCD-44024A24A4DD}" destId="{2BC9BC28-2A9B-463A-8B04-41DDAA0C7202}" srcOrd="0" destOrd="0" presId="urn:microsoft.com/office/officeart/2005/8/layout/default"/>
    <dgm:cxn modelId="{16295F44-972C-444E-808B-22F44A12093B}" type="presOf" srcId="{51A60771-24C5-4A6C-83C1-DBA767B9B355}" destId="{3BEB6254-F7F3-4413-B767-72675154A4F1}" srcOrd="0" destOrd="0" presId="urn:microsoft.com/office/officeart/2005/8/layout/default"/>
    <dgm:cxn modelId="{91D3CDE1-FFF7-4DA5-98C2-632102A1F3A0}" type="presOf" srcId="{81B4E9BF-0B06-4889-999F-08856BC50235}" destId="{98F05854-42CD-490A-BE6F-C1219A01BBE0}" srcOrd="0" destOrd="0" presId="urn:microsoft.com/office/officeart/2005/8/layout/default"/>
    <dgm:cxn modelId="{654937EA-2A6A-45B9-B7C1-35F11E196CA1}" srcId="{81B4E9BF-0B06-4889-999F-08856BC50235}" destId="{51A60771-24C5-4A6C-83C1-DBA767B9B355}" srcOrd="2" destOrd="0" parTransId="{6A1FD7E9-7ECF-4533-92D1-54439ABBD4DE}" sibTransId="{0289A11F-8EFF-45CE-BF9E-00412DC6E8A2}"/>
    <dgm:cxn modelId="{ED03C4ED-D3B3-4701-AA8B-25CFE7480039}" srcId="{81B4E9BF-0B06-4889-999F-08856BC50235}" destId="{82D00DEB-A208-49F5-9139-B1DCC1E3DA35}" srcOrd="4" destOrd="0" parTransId="{F53C2131-5BA2-4D46-ADE5-2E14F6434343}" sibTransId="{53D905D6-D809-4732-98E9-491A02D68C67}"/>
    <dgm:cxn modelId="{918396F0-4DFC-4F49-A7C3-A72BACC80566}" srcId="{81B4E9BF-0B06-4889-999F-08856BC50235}" destId="{31936A07-9784-4E56-95B8-6985EDDE87A8}" srcOrd="1" destOrd="0" parTransId="{D7E651AD-66D8-4DD2-A708-5FBAD346759B}" sibTransId="{6846248F-55DC-438F-A51B-812076306493}"/>
    <dgm:cxn modelId="{ABE774FC-A7E9-48D9-958E-66299C6301A7}" srcId="{81B4E9BF-0B06-4889-999F-08856BC50235}" destId="{B831D22B-4AC1-469C-AEBD-180547364BB6}" srcOrd="3" destOrd="0" parTransId="{0158EA63-B268-458D-A40A-9A73DE4B5CEC}" sibTransId="{2480E394-354E-4FF9-9822-D43A78EB0344}"/>
    <dgm:cxn modelId="{1C0404E4-072B-4B90-809B-ABD78A104051}" type="presParOf" srcId="{98F05854-42CD-490A-BE6F-C1219A01BBE0}" destId="{2BC9BC28-2A9B-463A-8B04-41DDAA0C7202}" srcOrd="0" destOrd="0" presId="urn:microsoft.com/office/officeart/2005/8/layout/default"/>
    <dgm:cxn modelId="{D1D751C7-EF74-420B-A378-C0B5F1A55DA3}" type="presParOf" srcId="{98F05854-42CD-490A-BE6F-C1219A01BBE0}" destId="{0AEE8059-C703-49EE-B21A-E649A41AE157}" srcOrd="1" destOrd="0" presId="urn:microsoft.com/office/officeart/2005/8/layout/default"/>
    <dgm:cxn modelId="{6CBE5C9D-DD40-43D0-9E66-7E282C1EC16D}" type="presParOf" srcId="{98F05854-42CD-490A-BE6F-C1219A01BBE0}" destId="{3028B099-97D0-4B45-8BBF-546131FA05E7}" srcOrd="2" destOrd="0" presId="urn:microsoft.com/office/officeart/2005/8/layout/default"/>
    <dgm:cxn modelId="{A7B114D5-0EB2-4CEA-8008-C5D3FCB787C1}" type="presParOf" srcId="{98F05854-42CD-490A-BE6F-C1219A01BBE0}" destId="{47C7BBF5-1AB9-41E4-A951-23AD93C848C4}" srcOrd="3" destOrd="0" presId="urn:microsoft.com/office/officeart/2005/8/layout/default"/>
    <dgm:cxn modelId="{18AB5774-8067-40C0-AA53-87651DB65EEA}" type="presParOf" srcId="{98F05854-42CD-490A-BE6F-C1219A01BBE0}" destId="{3BEB6254-F7F3-4413-B767-72675154A4F1}" srcOrd="4" destOrd="0" presId="urn:microsoft.com/office/officeart/2005/8/layout/default"/>
    <dgm:cxn modelId="{66A0DE9B-73F1-4182-B9EC-4B638123C4CA}" type="presParOf" srcId="{98F05854-42CD-490A-BE6F-C1219A01BBE0}" destId="{A055BA68-88B4-4FB8-89B2-1376C8320554}" srcOrd="5" destOrd="0" presId="urn:microsoft.com/office/officeart/2005/8/layout/default"/>
    <dgm:cxn modelId="{F668D5B8-6D48-4CBE-BB28-07311B4B6100}" type="presParOf" srcId="{98F05854-42CD-490A-BE6F-C1219A01BBE0}" destId="{36076E94-8D20-4718-A944-09E80BD544A5}" srcOrd="6" destOrd="0" presId="urn:microsoft.com/office/officeart/2005/8/layout/default"/>
    <dgm:cxn modelId="{B9E4EB85-5175-4D4E-8124-8C183199FFC3}" type="presParOf" srcId="{98F05854-42CD-490A-BE6F-C1219A01BBE0}" destId="{CB5A25D9-93AE-4207-8ADC-96FCC707633E}" srcOrd="7" destOrd="0" presId="urn:microsoft.com/office/officeart/2005/8/layout/default"/>
    <dgm:cxn modelId="{B9210EE6-44A5-4AE2-9AD1-804F53A88DCF}" type="presParOf" srcId="{98F05854-42CD-490A-BE6F-C1219A01BBE0}" destId="{A50DEB6D-DB78-4934-8D67-CDB5C3C75D0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CDC97-651B-4BFA-9A00-C95CCE07D5D1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4A710A71-2FC9-4CD0-9759-B68993F8619B}">
      <dgm:prSet phldrT="[Texto]"/>
      <dgm:spPr/>
      <dgm:t>
        <a:bodyPr/>
        <a:lstStyle/>
        <a:p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b) Las conductas de violencia sexual consideradas infracciones, deberán ser evaluadas con criterio interdisciplinario (Bio- psico –socio - legal).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s-ES" dirty="0"/>
        </a:p>
      </dgm:t>
    </dgm:pt>
    <dgm:pt modelId="{EF39C055-30E3-4863-857D-E153D99C2A15}" type="parTrans" cxnId="{44C9344D-3A80-4D0B-B16B-F96958E0ED6E}">
      <dgm:prSet/>
      <dgm:spPr/>
      <dgm:t>
        <a:bodyPr/>
        <a:lstStyle/>
        <a:p>
          <a:endParaRPr lang="es-ES"/>
        </a:p>
      </dgm:t>
    </dgm:pt>
    <dgm:pt modelId="{57985E0C-1C19-4CBD-A997-29D3F0D9F403}" type="sibTrans" cxnId="{44C9344D-3A80-4D0B-B16B-F96958E0ED6E}">
      <dgm:prSet/>
      <dgm:spPr/>
      <dgm:t>
        <a:bodyPr/>
        <a:lstStyle/>
        <a:p>
          <a:endParaRPr lang="es-ES"/>
        </a:p>
      </dgm:t>
    </dgm:pt>
    <dgm:pt modelId="{AD8DBE23-CF02-421D-90DD-A9F588995906}">
      <dgm:prSet phldrT="[Texto]"/>
      <dgm:spPr/>
      <dgm:t>
        <a:bodyPr/>
        <a:lstStyle/>
        <a:p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c) Desde el primer momento de la intervención interdisciplinaria, el equipo priorizará las necesidades de la niña, niño y adolescente, mismas que deberán ser puestas a conocimiento de la autoridad competente.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D28AE06-1097-4B6F-BF51-1FCC7373E327}" type="parTrans" cxnId="{EB91F35E-E861-4CED-9047-A1EAFFA92F27}">
      <dgm:prSet/>
      <dgm:spPr/>
      <dgm:t>
        <a:bodyPr/>
        <a:lstStyle/>
        <a:p>
          <a:endParaRPr lang="es-ES"/>
        </a:p>
      </dgm:t>
    </dgm:pt>
    <dgm:pt modelId="{D622F86A-E5C9-49A6-A2E5-1260FBA8FC48}" type="sibTrans" cxnId="{EB91F35E-E861-4CED-9047-A1EAFFA92F27}">
      <dgm:prSet/>
      <dgm:spPr/>
      <dgm:t>
        <a:bodyPr/>
        <a:lstStyle/>
        <a:p>
          <a:endParaRPr lang="es-ES"/>
        </a:p>
      </dgm:t>
    </dgm:pt>
    <dgm:pt modelId="{61EF6414-B323-4A96-A5E7-5F034E8813D8}">
      <dgm:prSet phldrT="[Texto]"/>
      <dgm:spPr/>
      <dgm:t>
        <a:bodyPr/>
        <a:lstStyle/>
        <a:p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d) A partir de la identificación de las necesidades de la niña, niño y adolescente, el equipo interdisciplinario trabajará en la solución de conflictos, cuando los infractores fueran miembros del mismo espacio familiar. </a:t>
          </a:r>
          <a:endParaRPr lang="es-ES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38170A5-7157-4475-906D-2F6D57CB148D}" type="parTrans" cxnId="{3220D0FC-98D1-4A0A-849F-484D8DFD5501}">
      <dgm:prSet/>
      <dgm:spPr/>
      <dgm:t>
        <a:bodyPr/>
        <a:lstStyle/>
        <a:p>
          <a:endParaRPr lang="es-ES"/>
        </a:p>
      </dgm:t>
    </dgm:pt>
    <dgm:pt modelId="{8F716B00-7C77-4BB4-AD5A-F571114235A1}" type="sibTrans" cxnId="{3220D0FC-98D1-4A0A-849F-484D8DFD5501}">
      <dgm:prSet/>
      <dgm:spPr/>
      <dgm:t>
        <a:bodyPr/>
        <a:lstStyle/>
        <a:p>
          <a:endParaRPr lang="es-ES"/>
        </a:p>
      </dgm:t>
    </dgm:pt>
    <dgm:pt modelId="{0DE63958-B0DB-411A-9A88-002FC70A5833}">
      <dgm:prSet phldrT="[Texto]"/>
      <dgm:spPr/>
      <dgm:t>
        <a:bodyPr/>
        <a:lstStyle/>
        <a:p>
          <a:r>
            <a: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e) En consideración de la complejidad de los casos, se gestionará el apoyo profesional de instituciones especializadas para la atención de este tipo de violencia</a:t>
          </a:r>
          <a:endParaRPr lang="es-ES" dirty="0"/>
        </a:p>
      </dgm:t>
    </dgm:pt>
    <dgm:pt modelId="{917A6DB6-9AC6-492E-8312-7E9C9D9F9090}" type="parTrans" cxnId="{670229CC-8358-41FC-9AEB-70A9E226E031}">
      <dgm:prSet/>
      <dgm:spPr/>
      <dgm:t>
        <a:bodyPr/>
        <a:lstStyle/>
        <a:p>
          <a:endParaRPr lang="es-ES"/>
        </a:p>
      </dgm:t>
    </dgm:pt>
    <dgm:pt modelId="{C37FEB36-5750-4039-964A-5EA363E1B2BB}" type="sibTrans" cxnId="{670229CC-8358-41FC-9AEB-70A9E226E031}">
      <dgm:prSet/>
      <dgm:spPr/>
      <dgm:t>
        <a:bodyPr/>
        <a:lstStyle/>
        <a:p>
          <a:endParaRPr lang="es-ES"/>
        </a:p>
      </dgm:t>
    </dgm:pt>
    <dgm:pt modelId="{082433D9-8574-498F-BF95-06E3081555C1}" type="pres">
      <dgm:prSet presAssocID="{405CDC97-651B-4BFA-9A00-C95CCE07D5D1}" presName="CompostProcess" presStyleCnt="0">
        <dgm:presLayoutVars>
          <dgm:dir/>
          <dgm:resizeHandles val="exact"/>
        </dgm:presLayoutVars>
      </dgm:prSet>
      <dgm:spPr/>
    </dgm:pt>
    <dgm:pt modelId="{F7B38D5D-7A2C-45FF-8BBB-207814D9ADCE}" type="pres">
      <dgm:prSet presAssocID="{405CDC97-651B-4BFA-9A00-C95CCE07D5D1}" presName="arrow" presStyleLbl="bgShp" presStyleIdx="0" presStyleCnt="1"/>
      <dgm:spPr/>
    </dgm:pt>
    <dgm:pt modelId="{A74A388B-0D22-4FC8-B0AB-91867A72C813}" type="pres">
      <dgm:prSet presAssocID="{405CDC97-651B-4BFA-9A00-C95CCE07D5D1}" presName="linearProcess" presStyleCnt="0"/>
      <dgm:spPr/>
    </dgm:pt>
    <dgm:pt modelId="{7FEF1E97-A437-473C-A055-0DCDD19D20FC}" type="pres">
      <dgm:prSet presAssocID="{4A710A71-2FC9-4CD0-9759-B68993F8619B}" presName="textNode" presStyleLbl="node1" presStyleIdx="0" presStyleCnt="4">
        <dgm:presLayoutVars>
          <dgm:bulletEnabled val="1"/>
        </dgm:presLayoutVars>
      </dgm:prSet>
      <dgm:spPr/>
    </dgm:pt>
    <dgm:pt modelId="{A31DA053-742D-4111-A06F-C3A83BAB5FAC}" type="pres">
      <dgm:prSet presAssocID="{57985E0C-1C19-4CBD-A997-29D3F0D9F403}" presName="sibTrans" presStyleCnt="0"/>
      <dgm:spPr/>
    </dgm:pt>
    <dgm:pt modelId="{964F7DA7-CC50-4D10-A7BD-79D2D81C24C8}" type="pres">
      <dgm:prSet presAssocID="{AD8DBE23-CF02-421D-90DD-A9F588995906}" presName="textNode" presStyleLbl="node1" presStyleIdx="1" presStyleCnt="4">
        <dgm:presLayoutVars>
          <dgm:bulletEnabled val="1"/>
        </dgm:presLayoutVars>
      </dgm:prSet>
      <dgm:spPr/>
    </dgm:pt>
    <dgm:pt modelId="{2403616B-F8AD-4A05-B0CB-D6CCA1E5CFD3}" type="pres">
      <dgm:prSet presAssocID="{D622F86A-E5C9-49A6-A2E5-1260FBA8FC48}" presName="sibTrans" presStyleCnt="0"/>
      <dgm:spPr/>
    </dgm:pt>
    <dgm:pt modelId="{3B296DE5-6560-491B-B56B-D34B86282EED}" type="pres">
      <dgm:prSet presAssocID="{61EF6414-B323-4A96-A5E7-5F034E8813D8}" presName="textNode" presStyleLbl="node1" presStyleIdx="2" presStyleCnt="4">
        <dgm:presLayoutVars>
          <dgm:bulletEnabled val="1"/>
        </dgm:presLayoutVars>
      </dgm:prSet>
      <dgm:spPr/>
    </dgm:pt>
    <dgm:pt modelId="{582B798F-CF55-4C67-96BA-267203E7F402}" type="pres">
      <dgm:prSet presAssocID="{8F716B00-7C77-4BB4-AD5A-F571114235A1}" presName="sibTrans" presStyleCnt="0"/>
      <dgm:spPr/>
    </dgm:pt>
    <dgm:pt modelId="{17E4C0FF-5767-4ECD-8F6D-3914EB7F57A4}" type="pres">
      <dgm:prSet presAssocID="{0DE63958-B0DB-411A-9A88-002FC70A583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B91F35E-E861-4CED-9047-A1EAFFA92F27}" srcId="{405CDC97-651B-4BFA-9A00-C95CCE07D5D1}" destId="{AD8DBE23-CF02-421D-90DD-A9F588995906}" srcOrd="1" destOrd="0" parTransId="{8D28AE06-1097-4B6F-BF51-1FCC7373E327}" sibTransId="{D622F86A-E5C9-49A6-A2E5-1260FBA8FC48}"/>
    <dgm:cxn modelId="{DF1D865F-EDF0-41A8-95B6-5EBE1703CA9A}" type="presOf" srcId="{61EF6414-B323-4A96-A5E7-5F034E8813D8}" destId="{3B296DE5-6560-491B-B56B-D34B86282EED}" srcOrd="0" destOrd="0" presId="urn:microsoft.com/office/officeart/2005/8/layout/hProcess9"/>
    <dgm:cxn modelId="{44C9344D-3A80-4D0B-B16B-F96958E0ED6E}" srcId="{405CDC97-651B-4BFA-9A00-C95CCE07D5D1}" destId="{4A710A71-2FC9-4CD0-9759-B68993F8619B}" srcOrd="0" destOrd="0" parTransId="{EF39C055-30E3-4863-857D-E153D99C2A15}" sibTransId="{57985E0C-1C19-4CBD-A997-29D3F0D9F403}"/>
    <dgm:cxn modelId="{BFDAAA82-704D-4044-9A60-86DE3E02AA6A}" type="presOf" srcId="{4A710A71-2FC9-4CD0-9759-B68993F8619B}" destId="{7FEF1E97-A437-473C-A055-0DCDD19D20FC}" srcOrd="0" destOrd="0" presId="urn:microsoft.com/office/officeart/2005/8/layout/hProcess9"/>
    <dgm:cxn modelId="{11509D98-A136-4F76-934F-5EDFF59060E8}" type="presOf" srcId="{405CDC97-651B-4BFA-9A00-C95CCE07D5D1}" destId="{082433D9-8574-498F-BF95-06E3081555C1}" srcOrd="0" destOrd="0" presId="urn:microsoft.com/office/officeart/2005/8/layout/hProcess9"/>
    <dgm:cxn modelId="{50FDDAC5-AF6A-4FFF-A679-62A9EB532441}" type="presOf" srcId="{AD8DBE23-CF02-421D-90DD-A9F588995906}" destId="{964F7DA7-CC50-4D10-A7BD-79D2D81C24C8}" srcOrd="0" destOrd="0" presId="urn:microsoft.com/office/officeart/2005/8/layout/hProcess9"/>
    <dgm:cxn modelId="{670229CC-8358-41FC-9AEB-70A9E226E031}" srcId="{405CDC97-651B-4BFA-9A00-C95CCE07D5D1}" destId="{0DE63958-B0DB-411A-9A88-002FC70A5833}" srcOrd="3" destOrd="0" parTransId="{917A6DB6-9AC6-492E-8312-7E9C9D9F9090}" sibTransId="{C37FEB36-5750-4039-964A-5EA363E1B2BB}"/>
    <dgm:cxn modelId="{CA0BB0EE-5536-4BB0-B4A1-995B53FEA94A}" type="presOf" srcId="{0DE63958-B0DB-411A-9A88-002FC70A5833}" destId="{17E4C0FF-5767-4ECD-8F6D-3914EB7F57A4}" srcOrd="0" destOrd="0" presId="urn:microsoft.com/office/officeart/2005/8/layout/hProcess9"/>
    <dgm:cxn modelId="{3220D0FC-98D1-4A0A-849F-484D8DFD5501}" srcId="{405CDC97-651B-4BFA-9A00-C95CCE07D5D1}" destId="{61EF6414-B323-4A96-A5E7-5F034E8813D8}" srcOrd="2" destOrd="0" parTransId="{C38170A5-7157-4475-906D-2F6D57CB148D}" sibTransId="{8F716B00-7C77-4BB4-AD5A-F571114235A1}"/>
    <dgm:cxn modelId="{B100E8F0-B479-4FFA-9E03-6DAB4015BC26}" type="presParOf" srcId="{082433D9-8574-498F-BF95-06E3081555C1}" destId="{F7B38D5D-7A2C-45FF-8BBB-207814D9ADCE}" srcOrd="0" destOrd="0" presId="urn:microsoft.com/office/officeart/2005/8/layout/hProcess9"/>
    <dgm:cxn modelId="{451EFFD6-7656-4E3D-94DB-38D7E492AA36}" type="presParOf" srcId="{082433D9-8574-498F-BF95-06E3081555C1}" destId="{A74A388B-0D22-4FC8-B0AB-91867A72C813}" srcOrd="1" destOrd="0" presId="urn:microsoft.com/office/officeart/2005/8/layout/hProcess9"/>
    <dgm:cxn modelId="{CE5F8C2F-14E5-4D7E-8C83-C4EBD8A6C9B1}" type="presParOf" srcId="{A74A388B-0D22-4FC8-B0AB-91867A72C813}" destId="{7FEF1E97-A437-473C-A055-0DCDD19D20FC}" srcOrd="0" destOrd="0" presId="urn:microsoft.com/office/officeart/2005/8/layout/hProcess9"/>
    <dgm:cxn modelId="{D6A2C69D-28C0-494C-9D1C-5F3239AE7078}" type="presParOf" srcId="{A74A388B-0D22-4FC8-B0AB-91867A72C813}" destId="{A31DA053-742D-4111-A06F-C3A83BAB5FAC}" srcOrd="1" destOrd="0" presId="urn:microsoft.com/office/officeart/2005/8/layout/hProcess9"/>
    <dgm:cxn modelId="{F112B7F1-0308-431E-B200-81ECABA0451B}" type="presParOf" srcId="{A74A388B-0D22-4FC8-B0AB-91867A72C813}" destId="{964F7DA7-CC50-4D10-A7BD-79D2D81C24C8}" srcOrd="2" destOrd="0" presId="urn:microsoft.com/office/officeart/2005/8/layout/hProcess9"/>
    <dgm:cxn modelId="{82163AAC-C6EC-4DB2-AFF6-51809A0C2FC3}" type="presParOf" srcId="{A74A388B-0D22-4FC8-B0AB-91867A72C813}" destId="{2403616B-F8AD-4A05-B0CB-D6CCA1E5CFD3}" srcOrd="3" destOrd="0" presId="urn:microsoft.com/office/officeart/2005/8/layout/hProcess9"/>
    <dgm:cxn modelId="{02FA8C89-17B7-424D-BF45-E0B904E04F14}" type="presParOf" srcId="{A74A388B-0D22-4FC8-B0AB-91867A72C813}" destId="{3B296DE5-6560-491B-B56B-D34B86282EED}" srcOrd="4" destOrd="0" presId="urn:microsoft.com/office/officeart/2005/8/layout/hProcess9"/>
    <dgm:cxn modelId="{CB81B205-973E-4C5C-A6B9-54456AC4B797}" type="presParOf" srcId="{A74A388B-0D22-4FC8-B0AB-91867A72C813}" destId="{582B798F-CF55-4C67-96BA-267203E7F402}" srcOrd="5" destOrd="0" presId="urn:microsoft.com/office/officeart/2005/8/layout/hProcess9"/>
    <dgm:cxn modelId="{F2DE3D35-E727-478C-85E1-E7380B86810B}" type="presParOf" srcId="{A74A388B-0D22-4FC8-B0AB-91867A72C813}" destId="{17E4C0FF-5767-4ECD-8F6D-3914EB7F57A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9BC28-2A9B-463A-8B04-41DDAA0C7202}">
      <dsp:nvSpPr>
        <dsp:cNvPr id="0" name=""/>
        <dsp:cNvSpPr/>
      </dsp:nvSpPr>
      <dsp:spPr>
        <a:xfrm>
          <a:off x="595907" y="787"/>
          <a:ext cx="2723182" cy="1633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s-ES" sz="2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Denunciar  en la defensoría de la niñes y adolescencia y posteriormente a la fiscalía. </a:t>
          </a:r>
          <a:endParaRPr lang="es-ES" sz="2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95907" y="787"/>
        <a:ext cx="2723182" cy="1633909"/>
      </dsp:txXfrm>
    </dsp:sp>
    <dsp:sp modelId="{3028B099-97D0-4B45-8BBF-546131FA05E7}">
      <dsp:nvSpPr>
        <dsp:cNvPr id="0" name=""/>
        <dsp:cNvSpPr/>
      </dsp:nvSpPr>
      <dsp:spPr>
        <a:xfrm>
          <a:off x="3591408" y="787"/>
          <a:ext cx="2723182" cy="1633909"/>
        </a:xfrm>
        <a:prstGeom prst="rect">
          <a:avLst/>
        </a:prstGeom>
        <a:solidFill>
          <a:schemeClr val="accent2">
            <a:hueOff val="-367258"/>
            <a:satOff val="-8124"/>
            <a:lumOff val="-16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s-ES" sz="2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procedió con el protocolo de acción </a:t>
          </a:r>
          <a:endParaRPr lang="es-ES" sz="2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591408" y="787"/>
        <a:ext cx="2723182" cy="1633909"/>
      </dsp:txXfrm>
    </dsp:sp>
    <dsp:sp modelId="{3BEB6254-F7F3-4413-B767-72675154A4F1}">
      <dsp:nvSpPr>
        <dsp:cNvPr id="0" name=""/>
        <dsp:cNvSpPr/>
      </dsp:nvSpPr>
      <dsp:spPr>
        <a:xfrm>
          <a:off x="6586909" y="787"/>
          <a:ext cx="2723182" cy="1633909"/>
        </a:xfrm>
        <a:prstGeom prst="rect">
          <a:avLst/>
        </a:prstGeom>
        <a:solidFill>
          <a:schemeClr val="accent2">
            <a:hueOff val="-734515"/>
            <a:satOff val="-16247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s-ES" sz="2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llevo a </a:t>
          </a:r>
          <a:r>
            <a:rPr lang="es-ES" sz="2000" kern="1200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</a:t>
          </a:r>
          <a:r>
            <a:rPr lang="es-ES" sz="2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cabo un psicodiagnóstico por parte de la psicóloga del SLIM </a:t>
          </a:r>
          <a:endParaRPr lang="es-ES" sz="2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586909" y="787"/>
        <a:ext cx="2723182" cy="1633909"/>
      </dsp:txXfrm>
    </dsp:sp>
    <dsp:sp modelId="{36076E94-8D20-4718-A944-09E80BD544A5}">
      <dsp:nvSpPr>
        <dsp:cNvPr id="0" name=""/>
        <dsp:cNvSpPr/>
      </dsp:nvSpPr>
      <dsp:spPr>
        <a:xfrm>
          <a:off x="2093658" y="1907015"/>
          <a:ext cx="2723182" cy="1633909"/>
        </a:xfrm>
        <a:prstGeom prst="rect">
          <a:avLst/>
        </a:prstGeom>
        <a:solidFill>
          <a:schemeClr val="accent2">
            <a:hueOff val="-1101773"/>
            <a:satOff val="-24371"/>
            <a:lumOff val="-48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s-ES" sz="2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comunico el caso al área jurídica y la trabajadora social dando cumplimiento al trabajo interdisciplinario. </a:t>
          </a:r>
          <a:endParaRPr lang="es-ES" sz="2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093658" y="1907015"/>
        <a:ext cx="2723182" cy="1633909"/>
      </dsp:txXfrm>
    </dsp:sp>
    <dsp:sp modelId="{A50DEB6D-DB78-4934-8D67-CDB5C3C75D0C}">
      <dsp:nvSpPr>
        <dsp:cNvPr id="0" name=""/>
        <dsp:cNvSpPr/>
      </dsp:nvSpPr>
      <dsp:spPr>
        <a:xfrm>
          <a:off x="5089159" y="1907015"/>
          <a:ext cx="2723182" cy="1633909"/>
        </a:xfrm>
        <a:prstGeom prst="rect">
          <a:avLst/>
        </a:prstGeom>
        <a:solidFill>
          <a:schemeClr val="accent2">
            <a:hueOff val="-1469031"/>
            <a:satOff val="-32495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s-ES" sz="20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 desarrollo un programa de intervención. </a:t>
          </a:r>
          <a:endParaRPr lang="es-ES" sz="2000" kern="1200" dirty="0"/>
        </a:p>
      </dsp:txBody>
      <dsp:txXfrm>
        <a:off x="5089159" y="1907015"/>
        <a:ext cx="2723182" cy="1633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38D5D-7A2C-45FF-8BBB-207814D9ADCE}">
      <dsp:nvSpPr>
        <dsp:cNvPr id="0" name=""/>
        <dsp:cNvSpPr/>
      </dsp:nvSpPr>
      <dsp:spPr>
        <a:xfrm>
          <a:off x="809505" y="0"/>
          <a:ext cx="9174400" cy="4200525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F1E97-A437-473C-A055-0DCDD19D20FC}">
      <dsp:nvSpPr>
        <dsp:cNvPr id="0" name=""/>
        <dsp:cNvSpPr/>
      </dsp:nvSpPr>
      <dsp:spPr>
        <a:xfrm>
          <a:off x="5401" y="1260157"/>
          <a:ext cx="2598218" cy="16802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b) Las conductas de violencia sexual consideradas infracciones, deberán ser evaluadas con criterio interdisciplinario (Bio- psico –socio - legal). </a:t>
          </a:r>
          <a:endParaRPr lang="es-ES" sz="13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s-ES" sz="1300" kern="1200" dirty="0"/>
        </a:p>
      </dsp:txBody>
      <dsp:txXfrm>
        <a:off x="87422" y="1342178"/>
        <a:ext cx="2434176" cy="1516168"/>
      </dsp:txXfrm>
    </dsp:sp>
    <dsp:sp modelId="{964F7DA7-CC50-4D10-A7BD-79D2D81C24C8}">
      <dsp:nvSpPr>
        <dsp:cNvPr id="0" name=""/>
        <dsp:cNvSpPr/>
      </dsp:nvSpPr>
      <dsp:spPr>
        <a:xfrm>
          <a:off x="2733531" y="1260157"/>
          <a:ext cx="2598218" cy="1680210"/>
        </a:xfrm>
        <a:prstGeom prst="roundRect">
          <a:avLst/>
        </a:prstGeom>
        <a:solidFill>
          <a:schemeClr val="accent3">
            <a:hueOff val="5473956"/>
            <a:satOff val="-1420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c) Desde el primer momento de la intervención interdisciplinaria, el equipo priorizará las necesidades de la niña, niño y adolescente, mismas que deberán ser puestas a conocimiento de la autoridad competente. </a:t>
          </a:r>
          <a:endParaRPr lang="es-ES" sz="13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815552" y="1342178"/>
        <a:ext cx="2434176" cy="1516168"/>
      </dsp:txXfrm>
    </dsp:sp>
    <dsp:sp modelId="{3B296DE5-6560-491B-B56B-D34B86282EED}">
      <dsp:nvSpPr>
        <dsp:cNvPr id="0" name=""/>
        <dsp:cNvSpPr/>
      </dsp:nvSpPr>
      <dsp:spPr>
        <a:xfrm>
          <a:off x="5461661" y="1260157"/>
          <a:ext cx="2598218" cy="1680210"/>
        </a:xfrm>
        <a:prstGeom prst="roundRect">
          <a:avLst/>
        </a:prstGeom>
        <a:solidFill>
          <a:schemeClr val="accent3">
            <a:hueOff val="10947913"/>
            <a:satOff val="-2840"/>
            <a:lumOff val="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d) A partir de la identificación de las necesidades de la niña, niño y adolescente, el equipo interdisciplinario trabajará en la solución de conflictos, cuando los infractores fueran miembros del mismo espacio familiar. </a:t>
          </a:r>
          <a:endParaRPr lang="es-ES" sz="13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543682" y="1342178"/>
        <a:ext cx="2434176" cy="1516168"/>
      </dsp:txXfrm>
    </dsp:sp>
    <dsp:sp modelId="{17E4C0FF-5767-4ECD-8F6D-3914EB7F57A4}">
      <dsp:nvSpPr>
        <dsp:cNvPr id="0" name=""/>
        <dsp:cNvSpPr/>
      </dsp:nvSpPr>
      <dsp:spPr>
        <a:xfrm>
          <a:off x="8189791" y="1260157"/>
          <a:ext cx="2598218" cy="1680210"/>
        </a:xfrm>
        <a:prstGeom prst="roundRect">
          <a:avLst/>
        </a:prstGeom>
        <a:solidFill>
          <a:schemeClr val="accent3">
            <a:hueOff val="16421869"/>
            <a:satOff val="-4260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e) En consideración de la complejidad de los casos, se gestionará el apoyo profesional de instituciones especializadas para la atención de este tipo de violencia</a:t>
          </a:r>
          <a:endParaRPr lang="es-ES" sz="1300" kern="1200" dirty="0"/>
        </a:p>
      </dsp:txBody>
      <dsp:txXfrm>
        <a:off x="8271812" y="1342178"/>
        <a:ext cx="2434176" cy="1516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7BB5C-1F32-4355-9B6F-6A47188E0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6949" y="103188"/>
            <a:ext cx="8791575" cy="2387600"/>
          </a:xfrm>
        </p:spPr>
        <p:txBody>
          <a:bodyPr>
            <a:normAutofit/>
          </a:bodyPr>
          <a:lstStyle/>
          <a:p>
            <a:r>
              <a:rPr lang="es-E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Diagnóstico e intervención en una niña que sufrió acoso sexual</a:t>
            </a:r>
            <a:b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150BF0-2111-A38A-3C06-827BBD1AB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349" y="2490788"/>
            <a:ext cx="8791575" cy="1655762"/>
          </a:xfrm>
        </p:spPr>
        <p:txBody>
          <a:bodyPr/>
          <a:lstStyle/>
          <a:p>
            <a:r>
              <a:rPr lang="es-ES" b="1" dirty="0"/>
              <a:t>PARTICIPANTE: JUAN pablo MOLLO torrico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4FC45E-55B2-3246-C31E-F4DCD496F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573" y="3600183"/>
            <a:ext cx="6391026" cy="2556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236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1C408-1614-2067-3EFA-4910AC0D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80418"/>
            <a:ext cx="9905998" cy="1478570"/>
          </a:xfrm>
        </p:spPr>
        <p:txBody>
          <a:bodyPr/>
          <a:lstStyle/>
          <a:p>
            <a:r>
              <a:rPr lang="es-E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 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7C77FE-5DA9-108F-08B8-CEF5931AD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1575" y="2249487"/>
            <a:ext cx="6065836" cy="3475038"/>
          </a:xfrm>
        </p:spPr>
        <p:txBody>
          <a:bodyPr>
            <a:normAutofit/>
          </a:bodyPr>
          <a:lstStyle/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 niña de 7 años efectuado en Cotoca- Santa cruz de la sierra en abril de 2021, la denuncia es violencia sexual por toques sin el consentimiento de la víctima, el agresor es profesor y amigo del padre de la víctima. Las consecuencias biológicas: en este caso existe la posibilidad de daños corporales, las consecuencias psicológicas: falta de autoestima, posible depresión, ansiedad, miedo. Las consecuencias sociales son : aislamiento, soledad, indefensión.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9A36464-1360-9E14-D6D5-F42209A53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3" y="2079109"/>
            <a:ext cx="3840162" cy="2635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652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9D893-E702-4396-7F5E-7DB9B9ED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B0C66E-DDFB-88AE-5137-C6F11165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487" y="954087"/>
            <a:ext cx="9905999" cy="35417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Problema </a:t>
            </a:r>
            <a:br>
              <a:rPr lang="es-E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Niña  de 7 años sufre violencia sexual por toques sin el consentimiento, por parte de un profesor </a:t>
            </a:r>
            <a:endParaRPr lang="es-ES" sz="2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Hipótesis </a:t>
            </a:r>
            <a:endParaRPr lang="es-E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agresión sexual producirá dificultades de aprendizaje, por ejemplo, falta de concentración y estar sin motivación en clases, baja autoestima, aislamiento y soledad.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endParaRPr lang="es-E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Identificar si los toques sin consentimiento del profesor, produce indefensión en la niña y velar  la integridad física y psicológica</a:t>
            </a:r>
            <a:r>
              <a:rPr lang="es-E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502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4F55-CB3A-3556-B7D5-CFA99B9F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22B4F08-8075-73DD-0CCB-57578AA0DC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033468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85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DCC6F-710E-65F8-AEF5-0D849A57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Ley 348 </a:t>
            </a:r>
            <a:br>
              <a:rPr lang="es-E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4A48BD1-A4C8-6DBE-8572-B3DC4711CA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717240"/>
              </p:ext>
            </p:extLst>
          </p:nvPr>
        </p:nvGraphicFramePr>
        <p:xfrm>
          <a:off x="388938" y="2097088"/>
          <a:ext cx="10793412" cy="420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79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B6C2F-4B72-3FCA-7B77-450251C2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002A1D-8E22-838B-9ABE-5C21542C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4459288" cy="3541714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Prevención Primordial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Prevención secundaria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Atención Integral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C8659A5-BB21-E99D-1F36-ACFA0C6F0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788" y="1357803"/>
            <a:ext cx="6926538" cy="381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327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FBF5F-AE62-D017-949F-3B9A88237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-86332"/>
            <a:ext cx="9905998" cy="1478570"/>
          </a:xfrm>
        </p:spPr>
        <p:txBody>
          <a:bodyPr/>
          <a:lstStyle/>
          <a:p>
            <a:r>
              <a:rPr lang="es-ES" dirty="0"/>
              <a:t>Metodología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EBFFC5F-68D2-594E-268B-C8174BBE7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472070"/>
              </p:ext>
            </p:extLst>
          </p:nvPr>
        </p:nvGraphicFramePr>
        <p:xfrm>
          <a:off x="1247776" y="942976"/>
          <a:ext cx="10145712" cy="5741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5823">
                  <a:extLst>
                    <a:ext uri="{9D8B030D-6E8A-4147-A177-3AD203B41FA5}">
                      <a16:colId xmlns:a16="http://schemas.microsoft.com/office/drawing/2014/main" val="3753539963"/>
                    </a:ext>
                  </a:extLst>
                </a:gridCol>
                <a:gridCol w="1761823">
                  <a:extLst>
                    <a:ext uri="{9D8B030D-6E8A-4147-A177-3AD203B41FA5}">
                      <a16:colId xmlns:a16="http://schemas.microsoft.com/office/drawing/2014/main" val="1786026771"/>
                    </a:ext>
                  </a:extLst>
                </a:gridCol>
                <a:gridCol w="1690154">
                  <a:extLst>
                    <a:ext uri="{9D8B030D-6E8A-4147-A177-3AD203B41FA5}">
                      <a16:colId xmlns:a16="http://schemas.microsoft.com/office/drawing/2014/main" val="4137693877"/>
                    </a:ext>
                  </a:extLst>
                </a:gridCol>
                <a:gridCol w="1749249">
                  <a:extLst>
                    <a:ext uri="{9D8B030D-6E8A-4147-A177-3AD203B41FA5}">
                      <a16:colId xmlns:a16="http://schemas.microsoft.com/office/drawing/2014/main" val="338251767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927402231"/>
                    </a:ext>
                  </a:extLst>
                </a:gridCol>
                <a:gridCol w="2268538">
                  <a:extLst>
                    <a:ext uri="{9D8B030D-6E8A-4147-A177-3AD203B41FA5}">
                      <a16:colId xmlns:a16="http://schemas.microsoft.com/office/drawing/2014/main" val="224674202"/>
                    </a:ext>
                  </a:extLst>
                </a:gridCol>
              </a:tblGrid>
              <a:tr h="170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Rubro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Responsable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Contacto Dirección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Teléfono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Celular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Dirección correo electrónico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extLst>
                  <a:ext uri="{0D108BD9-81ED-4DB2-BD59-A6C34878D82A}">
                    <a16:rowId xmlns:a16="http://schemas.microsoft.com/office/drawing/2014/main" val="2956698136"/>
                  </a:ext>
                </a:extLst>
              </a:tr>
              <a:tr h="1197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Formación educación 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Fundación Padre Adolfo Kolping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Barrio El Paraíso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Av. Bernabe Sosa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esq. Luis Lavadenz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Santa Cruz-Bolivia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334-9946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763-87670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extLst>
                  <a:ext uri="{0D108BD9-81ED-4DB2-BD59-A6C34878D82A}">
                    <a16:rowId xmlns:a16="http://schemas.microsoft.com/office/drawing/2014/main" val="4001139175"/>
                  </a:ext>
                </a:extLst>
              </a:tr>
              <a:tr h="932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Atención terapéutica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Oficina jurídica para la mujer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Ayacucho 628 (entre Ladislao Cabrera y Uruguay)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Cochabamba-Bolivia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(591 - 4) 4228928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Fax (591-4) 4251551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ojmujer@entelnet.bo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extLst>
                  <a:ext uri="{0D108BD9-81ED-4DB2-BD59-A6C34878D82A}">
                    <a16:rowId xmlns:a16="http://schemas.microsoft.com/office/drawing/2014/main" val="3646252013"/>
                  </a:ext>
                </a:extLst>
              </a:tr>
              <a:tr h="1249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Servicios jurídicos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Equipo de Comunicación Alternativa con Mujeres – ECAM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Calle Campero entre Domingo paz y </a:t>
                      </a:r>
                      <a:r>
                        <a:rPr lang="es-ES" sz="1400" dirty="0" err="1">
                          <a:effectLst/>
                        </a:rPr>
                        <a:t>Bolivar</a:t>
                      </a:r>
                      <a:r>
                        <a:rPr lang="es-ES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Tarija-Bolivia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Telf.:4-6662457 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Fax: 4-6638386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+591 (4) 6662457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 +591 (4) 6638386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ecamtarija@gmail.com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extLst>
                  <a:ext uri="{0D108BD9-81ED-4DB2-BD59-A6C34878D82A}">
                    <a16:rowId xmlns:a16="http://schemas.microsoft.com/office/drawing/2014/main" val="481943817"/>
                  </a:ext>
                </a:extLst>
              </a:tr>
              <a:tr h="832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Acogimiento Salud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HIVOS BOLIVIA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Calle 25, Calacoto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La Paz, Bolivia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T: +591 2141478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extLst>
                  <a:ext uri="{0D108BD9-81ED-4DB2-BD59-A6C34878D82A}">
                    <a16:rowId xmlns:a16="http://schemas.microsoft.com/office/drawing/2014/main" val="2893011479"/>
                  </a:ext>
                </a:extLst>
              </a:tr>
              <a:tr h="807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Acogimiento/ Formación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Centro de promoción de la mujer Gregoria Apaza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Calle Eulert, Avenida Juan Pablo segundo, zona 16 de julio el Alto-Bolivia. 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s-ES" sz="1400">
                          <a:effectLst/>
                        </a:rPr>
                      </a:br>
                      <a:r>
                        <a:rPr lang="es-ES" sz="1400">
                          <a:effectLst/>
                        </a:rPr>
                        <a:t>2840351 - 2840441 - 2841963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3" marR="27063" marT="0" marB="0"/>
                </a:tc>
                <a:extLst>
                  <a:ext uri="{0D108BD9-81ED-4DB2-BD59-A6C34878D82A}">
                    <a16:rowId xmlns:a16="http://schemas.microsoft.com/office/drawing/2014/main" val="67904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1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DCD15-06D3-EC85-6CFE-BE02E58E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10A0D9-656A-2D51-837A-52256F9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6000" dirty="0"/>
              <a:t>Muchas gracias </a:t>
            </a:r>
          </a:p>
        </p:txBody>
      </p:sp>
    </p:spTree>
    <p:extLst>
      <p:ext uri="{BB962C8B-B14F-4D97-AF65-F5344CB8AC3E}">
        <p14:creationId xmlns:p14="http://schemas.microsoft.com/office/powerpoint/2010/main" val="3138712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542</Words>
  <Application>Microsoft Office PowerPoint</Application>
  <PresentationFormat>Panorámica</PresentationFormat>
  <Paragraphs>76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Circuito</vt:lpstr>
      <vt:lpstr>Diagnóstico e intervención en una niña que sufrió acoso sexual </vt:lpstr>
      <vt:lpstr>Introducción  </vt:lpstr>
      <vt:lpstr> </vt:lpstr>
      <vt:lpstr>Presentación de PowerPoint</vt:lpstr>
      <vt:lpstr>Indicadores Ley 348  </vt:lpstr>
      <vt:lpstr>Presentación de PowerPoint</vt:lpstr>
      <vt:lpstr>Metodología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e intervención en una niña que sufrió acoso sexual </dc:title>
  <dc:creator>Juan Pablo Mollo-Torrico</dc:creator>
  <cp:lastModifiedBy>Juan Pablo Mollo-Torrico</cp:lastModifiedBy>
  <cp:revision>1</cp:revision>
  <dcterms:created xsi:type="dcterms:W3CDTF">2022-07-29T00:46:57Z</dcterms:created>
  <dcterms:modified xsi:type="dcterms:W3CDTF">2022-07-29T00:59:44Z</dcterms:modified>
</cp:coreProperties>
</file>